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75" r:id="rId2"/>
    <p:sldId id="280" r:id="rId3"/>
    <p:sldId id="276" r:id="rId4"/>
    <p:sldId id="279" r:id="rId5"/>
    <p:sldId id="282" r:id="rId6"/>
    <p:sldId id="283" r:id="rId7"/>
    <p:sldId id="284" r:id="rId8"/>
    <p:sldId id="286" r:id="rId9"/>
    <p:sldId id="277" r:id="rId10"/>
    <p:sldId id="256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rbel Light" panose="020B0303020204020204" pitchFamily="34" charset="0"/>
      <p:regular r:id="rId17"/>
      <p:italic r:id="rId18"/>
    </p:embeddedFont>
    <p:embeddedFont>
      <p:font typeface="Crimson Roman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9064"/>
    <a:srgbClr val="E6D7C4"/>
    <a:srgbClr val="5A3825"/>
    <a:srgbClr val="2C1608"/>
    <a:srgbClr val="23120B"/>
    <a:srgbClr val="4F5E33"/>
    <a:srgbClr val="4B3D1A"/>
    <a:srgbClr val="663300"/>
    <a:srgbClr val="364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8" d="100"/>
          <a:sy n="58" d="100"/>
        </p:scale>
        <p:origin x="51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96B49-0ECC-4A4C-B767-9494D63D0561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E3465-A901-4731-B5EC-E1E04528D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6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E3465-A901-4731-B5EC-E1E04528D70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11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A95F4-4E85-491D-9251-5776CB7BAB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FBC868-8AFE-4B27-A17B-5E088D9156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BFE49AE-416E-4BE4-B5EA-8A8F3FF3B310}"/>
              </a:ext>
            </a:extLst>
          </p:cNvPr>
          <p:cNvSpPr/>
          <p:nvPr/>
        </p:nvSpPr>
        <p:spPr>
          <a:xfrm>
            <a:off x="0" y="-3464"/>
            <a:ext cx="18288000" cy="10287000"/>
          </a:xfrm>
          <a:prstGeom prst="rect">
            <a:avLst/>
          </a:prstGeom>
          <a:solidFill>
            <a:srgbClr val="E6D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D7CE6-43AA-4383-AA29-5BF5310504C3}"/>
              </a:ext>
            </a:extLst>
          </p:cNvPr>
          <p:cNvSpPr txBox="1"/>
          <p:nvPr/>
        </p:nvSpPr>
        <p:spPr>
          <a:xfrm>
            <a:off x="1219200" y="2847965"/>
            <a:ext cx="762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4B3D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Конфликты детей и родителей. </a:t>
            </a:r>
          </a:p>
          <a:p>
            <a:pPr algn="ctr"/>
            <a:r>
              <a:rPr lang="ru-RU" sz="7200" b="1" dirty="0">
                <a:solidFill>
                  <a:srgbClr val="4B3D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Виды воспитания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CDB903-A29C-4498-961A-65D278219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53"/>
          <a:stretch/>
        </p:blipFill>
        <p:spPr>
          <a:xfrm>
            <a:off x="10806940" y="-485414"/>
            <a:ext cx="7498378" cy="10772414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888C4DF-50B2-4495-A773-450F2BB8A1A8}"/>
              </a:ext>
            </a:extLst>
          </p:cNvPr>
          <p:cNvCxnSpPr>
            <a:cxnSpLocks/>
          </p:cNvCxnSpPr>
          <p:nvPr/>
        </p:nvCxnSpPr>
        <p:spPr>
          <a:xfrm>
            <a:off x="10789622" y="-3464"/>
            <a:ext cx="0" cy="10287000"/>
          </a:xfrm>
          <a:prstGeom prst="line">
            <a:avLst/>
          </a:prstGeom>
          <a:ln>
            <a:solidFill>
              <a:srgbClr val="4B3D1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37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EFB990-E71B-459C-B186-D39AB222D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3" y="-1905000"/>
            <a:ext cx="18288000" cy="12192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B20728-6AE8-45AA-94BE-9CD12B7986FF}"/>
              </a:ext>
            </a:extLst>
          </p:cNvPr>
          <p:cNvSpPr/>
          <p:nvPr/>
        </p:nvSpPr>
        <p:spPr>
          <a:xfrm>
            <a:off x="0" y="0"/>
            <a:ext cx="18440400" cy="10287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>
            <a:off x="1028700" y="3437172"/>
            <a:ext cx="8733628" cy="3535175"/>
            <a:chOff x="0" y="-271992"/>
            <a:chExt cx="11644837" cy="4713566"/>
          </a:xfrm>
        </p:grpSpPr>
        <p:sp>
          <p:nvSpPr>
            <p:cNvPr id="3" name="TextBox 3"/>
            <p:cNvSpPr txBox="1"/>
            <p:nvPr/>
          </p:nvSpPr>
          <p:spPr>
            <a:xfrm>
              <a:off x="0" y="-271992"/>
              <a:ext cx="11644837" cy="3425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562"/>
                </a:lnSpc>
              </a:pPr>
              <a:endParaRPr lang="en-US" sz="17783" spc="-177" dirty="0">
                <a:solidFill>
                  <a:srgbClr val="D25525"/>
                </a:solidFill>
                <a:latin typeface="Crimson Roman"/>
                <a:ea typeface="Crimson Roman"/>
                <a:cs typeface="Crimson Roman"/>
                <a:sym typeface="Crimson Roman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469513"/>
              <a:ext cx="11644837" cy="972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80"/>
                </a:lnSpc>
                <a:spcBef>
                  <a:spcPct val="0"/>
                </a:spcBef>
              </a:pPr>
              <a:endParaRPr lang="en-US" sz="4200" dirty="0">
                <a:solidFill>
                  <a:srgbClr val="40352F"/>
                </a:solidFill>
                <a:latin typeface="Crimson Roman"/>
                <a:ea typeface="Crimson Roman"/>
                <a:cs typeface="Crimson Roman"/>
                <a:sym typeface="Crimson Roman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04F5886-74E3-4573-9AEA-EAB439FE5EBC}"/>
              </a:ext>
            </a:extLst>
          </p:cNvPr>
          <p:cNvSpPr txBox="1"/>
          <p:nvPr/>
        </p:nvSpPr>
        <p:spPr>
          <a:xfrm>
            <a:off x="537533" y="419130"/>
            <a:ext cx="17747154" cy="94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899064"/>
                </a:solidFill>
              </a:rPr>
              <a:t>Активное слушание</a:t>
            </a:r>
          </a:p>
          <a:p>
            <a:r>
              <a:rPr lang="ru-RU" sz="3200" dirty="0"/>
              <a:t>	</a:t>
            </a:r>
            <a:r>
              <a:rPr lang="ru-RU" sz="3200" dirty="0">
                <a:solidFill>
                  <a:srgbClr val="E6D7C4"/>
                </a:solidFill>
              </a:rPr>
              <a:t>Умение выслушать точку зрения ребенка, понять его чувства и потребности</a:t>
            </a:r>
          </a:p>
          <a:p>
            <a:endParaRPr lang="ru-RU" sz="3200" dirty="0">
              <a:solidFill>
                <a:srgbClr val="E6D7C4"/>
              </a:solidFill>
            </a:endParaRPr>
          </a:p>
          <a:p>
            <a:r>
              <a:rPr lang="ru-RU" sz="3200" dirty="0">
                <a:solidFill>
                  <a:srgbClr val="899064"/>
                </a:solidFill>
              </a:rPr>
              <a:t>Эмпатия</a:t>
            </a:r>
          </a:p>
          <a:p>
            <a:r>
              <a:rPr lang="ru-RU" sz="3200" dirty="0"/>
              <a:t>	</a:t>
            </a:r>
            <a:r>
              <a:rPr lang="ru-RU" sz="3200" dirty="0">
                <a:solidFill>
                  <a:srgbClr val="E6D7C4"/>
                </a:solidFill>
              </a:rPr>
              <a:t>Способность сопереживать ребенку, понимать его эмоциональное состояние</a:t>
            </a:r>
          </a:p>
          <a:p>
            <a:endParaRPr lang="ru-RU" sz="3200" dirty="0">
              <a:solidFill>
                <a:srgbClr val="E6D7C4"/>
              </a:solidFill>
            </a:endParaRPr>
          </a:p>
          <a:p>
            <a:r>
              <a:rPr lang="ru-RU" sz="3200" dirty="0">
                <a:solidFill>
                  <a:srgbClr val="899064"/>
                </a:solidFill>
              </a:rPr>
              <a:t>Диалог</a:t>
            </a:r>
          </a:p>
          <a:p>
            <a:r>
              <a:rPr lang="ru-RU" sz="3200" dirty="0">
                <a:solidFill>
                  <a:srgbClr val="E6D7C4"/>
                </a:solidFill>
              </a:rPr>
              <a:t>	Открытое и честное общение, в ходе которого обе стороны могут выразить свои мысли и чувства</a:t>
            </a:r>
          </a:p>
          <a:p>
            <a:endParaRPr lang="ru-RU" sz="3200" dirty="0">
              <a:solidFill>
                <a:srgbClr val="E6D7C4"/>
              </a:solidFill>
            </a:endParaRPr>
          </a:p>
          <a:p>
            <a:r>
              <a:rPr lang="ru-RU" sz="3200" dirty="0">
                <a:solidFill>
                  <a:srgbClr val="899064"/>
                </a:solidFill>
              </a:rPr>
              <a:t>Компромисс</a:t>
            </a:r>
          </a:p>
          <a:p>
            <a:r>
              <a:rPr lang="ru-RU" sz="3200" dirty="0">
                <a:solidFill>
                  <a:srgbClr val="E6D7C4"/>
                </a:solidFill>
              </a:rPr>
              <a:t>	Готовность к уступкам и поиску взаимоприемлемого  решения</a:t>
            </a:r>
          </a:p>
          <a:p>
            <a:endParaRPr lang="ru-RU" sz="3200" dirty="0">
              <a:solidFill>
                <a:srgbClr val="899064"/>
              </a:solidFill>
            </a:endParaRPr>
          </a:p>
          <a:p>
            <a:r>
              <a:rPr lang="ru-RU" sz="3200" dirty="0">
                <a:solidFill>
                  <a:srgbClr val="899064"/>
                </a:solidFill>
              </a:rPr>
              <a:t>Установление четких правил и границ</a:t>
            </a:r>
          </a:p>
          <a:p>
            <a:r>
              <a:rPr lang="ru-RU" sz="3200" dirty="0">
                <a:solidFill>
                  <a:srgbClr val="E6D7C4"/>
                </a:solidFill>
              </a:rPr>
              <a:t>	Важно, чтобы ребенок знал, что ему можно и чего нельзя делать, и понимал последствия нарушения правил</a:t>
            </a:r>
          </a:p>
          <a:p>
            <a:endParaRPr lang="ru-RU" sz="3200" dirty="0">
              <a:solidFill>
                <a:srgbClr val="4B3D1A"/>
              </a:solidFill>
            </a:endParaRPr>
          </a:p>
          <a:p>
            <a:r>
              <a:rPr lang="ru-RU" sz="3200" dirty="0">
                <a:solidFill>
                  <a:srgbClr val="899064"/>
                </a:solidFill>
              </a:rPr>
              <a:t>Проявление любви и заботы</a:t>
            </a:r>
          </a:p>
          <a:p>
            <a:r>
              <a:rPr lang="ru-RU" sz="3200" dirty="0">
                <a:solidFill>
                  <a:srgbClr val="E6D7C4"/>
                </a:solidFill>
              </a:rPr>
              <a:t>	Несмотря на конфликты, важно, чтобы ребенок чувствовал, что его любят и ценят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1F182-851F-4386-B46D-B22FE25D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F37038-1068-4280-8D54-E0EF8E0B9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51C6EE-DF3F-4D09-9CF2-84A81E24C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CCBBE1-B56E-44DF-8E80-233F5B66AE3E}"/>
              </a:ext>
            </a:extLst>
          </p:cNvPr>
          <p:cNvSpPr/>
          <p:nvPr/>
        </p:nvSpPr>
        <p:spPr>
          <a:xfrm>
            <a:off x="1" y="0"/>
            <a:ext cx="11506199" cy="5143500"/>
          </a:xfrm>
          <a:prstGeom prst="rect">
            <a:avLst/>
          </a:prstGeom>
          <a:solidFill>
            <a:srgbClr val="5A3825"/>
          </a:solidFill>
          <a:ln>
            <a:solidFill>
              <a:srgbClr val="5A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srgbClr val="E6D7C4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Причины конфликтов между детьми и родителями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6EE763-D832-4ED2-88C3-4137B198E02A}"/>
              </a:ext>
            </a:extLst>
          </p:cNvPr>
          <p:cNvSpPr txBox="1"/>
          <p:nvPr/>
        </p:nvSpPr>
        <p:spPr>
          <a:xfrm>
            <a:off x="443345" y="6019719"/>
            <a:ext cx="178523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5A3825"/>
                </a:solidFill>
              </a:rPr>
              <a:t>Конфликты между детьми и родителями – это неизбежная часть процесса взросления и развития личности ребенка. Они могут возникать по разным причинам и в разные периоды жизни. Понимание этих причин помогает родителям лучше понимать своих детей, предотвращать конфликты или разрешать их конструктивно.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98D14C-33B2-4CD9-A18C-2A653136E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26"/>
          <a:stretch/>
        </p:blipFill>
        <p:spPr>
          <a:xfrm>
            <a:off x="11447097" y="0"/>
            <a:ext cx="68485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EDEE7-531A-4822-B4AF-B92E5C617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3" t="1193" r="3472" b="-1193"/>
          <a:stretch/>
        </p:blipFill>
        <p:spPr>
          <a:xfrm>
            <a:off x="-6927" y="0"/>
            <a:ext cx="18288000" cy="104013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FA5A28E-9A4A-40E5-A0E0-998BF8D50D4F}"/>
              </a:ext>
            </a:extLst>
          </p:cNvPr>
          <p:cNvSpPr/>
          <p:nvPr/>
        </p:nvSpPr>
        <p:spPr>
          <a:xfrm>
            <a:off x="-6927" y="0"/>
            <a:ext cx="18288000" cy="10287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FBE09-CC29-4030-BEAD-EFA5A12D676D}"/>
              </a:ext>
            </a:extLst>
          </p:cNvPr>
          <p:cNvSpPr txBox="1"/>
          <p:nvPr/>
        </p:nvSpPr>
        <p:spPr>
          <a:xfrm>
            <a:off x="360218" y="342900"/>
            <a:ext cx="17907000" cy="94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C1608"/>
                </a:solidFill>
              </a:rPr>
              <a:t>Возрастные кризисы</a:t>
            </a:r>
          </a:p>
          <a:p>
            <a:r>
              <a:rPr lang="ru-RU" sz="3200" dirty="0">
                <a:solidFill>
                  <a:srgbClr val="E6D7C4"/>
                </a:solidFill>
              </a:rPr>
              <a:t>	Каждый возрастной этап характеризуется определенными изменениями в психике и поведении ребенка, что может провоцировать конфликты</a:t>
            </a:r>
          </a:p>
          <a:p>
            <a:endParaRPr lang="ru-RU" sz="3200" dirty="0">
              <a:solidFill>
                <a:srgbClr val="2C1608"/>
              </a:solidFill>
            </a:endParaRPr>
          </a:p>
          <a:p>
            <a:r>
              <a:rPr lang="ru-RU" sz="3200" dirty="0">
                <a:solidFill>
                  <a:srgbClr val="2C1608"/>
                </a:solidFill>
              </a:rPr>
              <a:t>Различия в ценностях и убеждениях</a:t>
            </a:r>
          </a:p>
          <a:p>
            <a:r>
              <a:rPr lang="ru-RU" sz="3200" dirty="0">
                <a:solidFill>
                  <a:srgbClr val="E6D7C4"/>
                </a:solidFill>
              </a:rPr>
              <a:t>	С течением времени у детей формируются собственные взгляды на мир, которые могут не совпадать с родительскими</a:t>
            </a:r>
          </a:p>
          <a:p>
            <a:endParaRPr lang="ru-RU" sz="3200" dirty="0">
              <a:solidFill>
                <a:srgbClr val="E6D7C4"/>
              </a:solidFill>
            </a:endParaRPr>
          </a:p>
          <a:p>
            <a:r>
              <a:rPr lang="ru-RU" sz="3200" dirty="0">
                <a:solidFill>
                  <a:srgbClr val="2C1608"/>
                </a:solidFill>
              </a:rPr>
              <a:t>Недостаток коммуникации и взаимопонимания</a:t>
            </a:r>
          </a:p>
          <a:p>
            <a:r>
              <a:rPr lang="ru-RU" sz="3200" dirty="0">
                <a:solidFill>
                  <a:srgbClr val="E6D7C4"/>
                </a:solidFill>
              </a:rPr>
              <a:t>	Зачастую родители и дети не умеют эффективно общаться друг с другом, не слушают и не слышат друг друга</a:t>
            </a:r>
          </a:p>
          <a:p>
            <a:endParaRPr lang="ru-RU" sz="3200" dirty="0">
              <a:solidFill>
                <a:srgbClr val="E6D7C4"/>
              </a:solidFill>
            </a:endParaRPr>
          </a:p>
          <a:p>
            <a:r>
              <a:rPr lang="ru-RU" sz="3200" dirty="0">
                <a:solidFill>
                  <a:srgbClr val="2C1608"/>
                </a:solidFill>
              </a:rPr>
              <a:t>Борьба за власть и контроль</a:t>
            </a:r>
          </a:p>
          <a:p>
            <a:r>
              <a:rPr lang="ru-RU" sz="3200" dirty="0">
                <a:solidFill>
                  <a:srgbClr val="E6D7C4"/>
                </a:solidFill>
              </a:rPr>
              <a:t>	Родители могут чрезмерно контролировать ребенка, подавляя его инициативу и самостоятельность</a:t>
            </a:r>
          </a:p>
          <a:p>
            <a:endParaRPr lang="ru-RU" sz="3200" dirty="0">
              <a:solidFill>
                <a:srgbClr val="E6D7C4"/>
              </a:solidFill>
            </a:endParaRPr>
          </a:p>
          <a:p>
            <a:r>
              <a:rPr lang="ru-RU" sz="3200" dirty="0">
                <a:solidFill>
                  <a:srgbClr val="2C1608"/>
                </a:solidFill>
              </a:rPr>
              <a:t>Неудовлетворенные потребности</a:t>
            </a:r>
          </a:p>
          <a:p>
            <a:r>
              <a:rPr lang="ru-RU" sz="3200" dirty="0">
                <a:solidFill>
                  <a:srgbClr val="E6D7C4"/>
                </a:solidFill>
              </a:rPr>
              <a:t>	Конфликты могут возникать из-за того, что родители не удовлетворяют базовые потребности ребенка во внимании, любви, признании, поддержке и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2381869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7DE58-C336-4891-BE25-DE223BA33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3482E-5C27-4F16-A9CA-7E3515EF7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A9E4BB-884B-40F5-BC32-C927B6057AF5}"/>
              </a:ext>
            </a:extLst>
          </p:cNvPr>
          <p:cNvSpPr/>
          <p:nvPr/>
        </p:nvSpPr>
        <p:spPr>
          <a:xfrm>
            <a:off x="6927" y="0"/>
            <a:ext cx="18288000" cy="10287000"/>
          </a:xfrm>
          <a:prstGeom prst="rect">
            <a:avLst/>
          </a:prstGeom>
          <a:solidFill>
            <a:srgbClr val="E6D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F2C253-07AD-4DA4-A4CF-738C22E94818}"/>
              </a:ext>
            </a:extLst>
          </p:cNvPr>
          <p:cNvSpPr/>
          <p:nvPr/>
        </p:nvSpPr>
        <p:spPr>
          <a:xfrm>
            <a:off x="6926" y="0"/>
            <a:ext cx="6622474" cy="10287000"/>
          </a:xfrm>
          <a:prstGeom prst="rect">
            <a:avLst/>
          </a:prstGeom>
          <a:solidFill>
            <a:srgbClr val="899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3C47EA-23A0-4292-B698-0FAC5DF888CB}"/>
              </a:ext>
            </a:extLst>
          </p:cNvPr>
          <p:cNvSpPr txBox="1"/>
          <p:nvPr/>
        </p:nvSpPr>
        <p:spPr>
          <a:xfrm>
            <a:off x="7025027" y="4624258"/>
            <a:ext cx="100861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5A3825"/>
                </a:solidFill>
              </a:rPr>
              <a:t>Стиль воспитания, который выбирают родители, оказывает огромное влияние на развитие личности ребенка, его умение выстраивать отношения с окружающими и разрешать конфликты. Некоторые стили воспитания могут провоцировать конфликты, а другие – помогать ребенку их конструктивно разрешать.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FEEC88-D2EE-4D72-BBD7-FF0B161DE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805" y="0"/>
            <a:ext cx="12476976" cy="3978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8B7D82-DD5D-47F0-B2F8-5F9D86312164}"/>
              </a:ext>
            </a:extLst>
          </p:cNvPr>
          <p:cNvSpPr txBox="1"/>
          <p:nvPr/>
        </p:nvSpPr>
        <p:spPr>
          <a:xfrm>
            <a:off x="6976536" y="446861"/>
            <a:ext cx="10054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solidFill>
                  <a:srgbClr val="E6D7C4"/>
                </a:solidFill>
              </a:rPr>
              <a:t>Виды воспитания и </a:t>
            </a:r>
          </a:p>
          <a:p>
            <a:pPr algn="ctr"/>
            <a:r>
              <a:rPr lang="ru-RU" sz="7200" dirty="0">
                <a:solidFill>
                  <a:srgbClr val="E6D7C4"/>
                </a:solidFill>
              </a:rPr>
              <a:t>их влияние на конфликты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459C32-B3A2-4AF2-88E7-3FCEFD8E50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2"/>
          <a:stretch/>
        </p:blipFill>
        <p:spPr>
          <a:xfrm>
            <a:off x="-6927" y="1"/>
            <a:ext cx="6636327" cy="1039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63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B3FCE-322A-44D1-8776-F32C2E6F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931ACF-4414-48F1-99EC-51FEEAEBE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8C9757-EC8A-43E9-85C8-89CD9CEB1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9288110" cy="103251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474F78-940C-48B5-A15F-EC3684CBCDD4}"/>
              </a:ext>
            </a:extLst>
          </p:cNvPr>
          <p:cNvSpPr/>
          <p:nvPr/>
        </p:nvSpPr>
        <p:spPr>
          <a:xfrm>
            <a:off x="0" y="-38100"/>
            <a:ext cx="4377612" cy="2474074"/>
          </a:xfrm>
          <a:prstGeom prst="rect">
            <a:avLst/>
          </a:prstGeom>
          <a:solidFill>
            <a:srgbClr val="E6D7C4"/>
          </a:solidFill>
          <a:ln>
            <a:solidFill>
              <a:srgbClr val="E6D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>
                <a:solidFill>
                  <a:srgbClr val="5A3825"/>
                </a:solidFill>
              </a:rPr>
              <a:t>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EFBB25-9589-4555-A6B2-13D82136DF3C}"/>
              </a:ext>
            </a:extLst>
          </p:cNvPr>
          <p:cNvSpPr/>
          <p:nvPr/>
        </p:nvSpPr>
        <p:spPr>
          <a:xfrm>
            <a:off x="4377612" y="0"/>
            <a:ext cx="14977188" cy="2435974"/>
          </a:xfrm>
          <a:prstGeom prst="rect">
            <a:avLst/>
          </a:prstGeom>
          <a:solidFill>
            <a:srgbClr val="5A3825"/>
          </a:solidFill>
          <a:ln>
            <a:solidFill>
              <a:srgbClr val="5A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6A290-3809-4115-8018-638DFC18D73D}"/>
              </a:ext>
            </a:extLst>
          </p:cNvPr>
          <p:cNvSpPr txBox="1"/>
          <p:nvPr/>
        </p:nvSpPr>
        <p:spPr>
          <a:xfrm>
            <a:off x="4946092" y="317277"/>
            <a:ext cx="1623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rgbClr val="899064"/>
                </a:solidFill>
              </a:rPr>
              <a:t>Авторитарный стиль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1E3C6-96DF-4B88-B00F-810875AE428B}"/>
              </a:ext>
            </a:extLst>
          </p:cNvPr>
          <p:cNvSpPr txBox="1"/>
          <p:nvPr/>
        </p:nvSpPr>
        <p:spPr>
          <a:xfrm>
            <a:off x="457200" y="2748712"/>
            <a:ext cx="17373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E6D7C4"/>
                </a:solidFill>
              </a:rPr>
              <a:t>	Высокий уровень контроля, низкий уровень теплоты и поддержки. Родители предъявляют высокие требования, ожидают беспрекословного подчинения, используют наказания (часто физические) и не объясняют причины своих требований. Правила устанавливаются сверху вниз, без учета мнения ребенка.</a:t>
            </a:r>
          </a:p>
          <a:p>
            <a:endParaRPr lang="ru-RU" sz="3200" dirty="0"/>
          </a:p>
          <a:p>
            <a:r>
              <a:rPr lang="ru-RU" sz="3200" u="sng" dirty="0">
                <a:solidFill>
                  <a:srgbClr val="E6D7C4"/>
                </a:solidFill>
              </a:rPr>
              <a:t>Влияние на конфликты:</a:t>
            </a:r>
          </a:p>
          <a:p>
            <a:endParaRPr lang="ru-RU" sz="3200" u="sng" dirty="0">
              <a:solidFill>
                <a:srgbClr val="E6D7C4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E6D7C4"/>
                </a:solidFill>
              </a:rPr>
              <a:t>Ребенок подавляет свои эмоции и чувства, боится высказывать свое мнение.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E6D7C4"/>
                </a:solidFill>
              </a:rPr>
              <a:t>Конфликты с родителями часто не разрешаются, а подавляются, что может привести к накоплению негативных эмоций и протесту в будущем.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E6D7C4"/>
                </a:solidFill>
              </a:rPr>
              <a:t>Низкая самооценка и неуверенность в себе затрудняют конструктивное разрешение конфликтов со сверстниками.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E6D7C4"/>
                </a:solidFill>
              </a:rPr>
              <a:t>Может проявляться агрессия и бунтарство как протест против жесткого контроля.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E6D7C4"/>
                </a:solidFill>
              </a:rPr>
              <a:t>Ребенок может стать зависимым от мнения других, испытывать трудности в принятии самостоятельных решений.</a:t>
            </a:r>
          </a:p>
        </p:txBody>
      </p:sp>
    </p:spTree>
    <p:extLst>
      <p:ext uri="{BB962C8B-B14F-4D97-AF65-F5344CB8AC3E}">
        <p14:creationId xmlns:p14="http://schemas.microsoft.com/office/powerpoint/2010/main" val="3878192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00CFA-DF40-413E-BD60-ACDA7A077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66958E-0F2A-4ABA-8C7B-A48D8C490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9C6FB5-7149-451C-8EEF-8BB83F08F01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6D7C4"/>
          </a:solidFill>
          <a:ln>
            <a:solidFill>
              <a:srgbClr val="E6D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77A5A3-3CAB-4BB9-8352-1724422BB35B}"/>
              </a:ext>
            </a:extLst>
          </p:cNvPr>
          <p:cNvSpPr/>
          <p:nvPr/>
        </p:nvSpPr>
        <p:spPr>
          <a:xfrm>
            <a:off x="0" y="-38100"/>
            <a:ext cx="4377612" cy="2474074"/>
          </a:xfrm>
          <a:prstGeom prst="rect">
            <a:avLst/>
          </a:prstGeom>
          <a:solidFill>
            <a:srgbClr val="5A3825"/>
          </a:solidFill>
          <a:ln>
            <a:solidFill>
              <a:srgbClr val="5A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500" dirty="0">
              <a:solidFill>
                <a:srgbClr val="899064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FCC13B-40F8-4775-A4FF-4249E191C299}"/>
              </a:ext>
            </a:extLst>
          </p:cNvPr>
          <p:cNvSpPr/>
          <p:nvPr/>
        </p:nvSpPr>
        <p:spPr>
          <a:xfrm>
            <a:off x="4377612" y="0"/>
            <a:ext cx="13910388" cy="2435974"/>
          </a:xfrm>
          <a:prstGeom prst="rect">
            <a:avLst/>
          </a:prstGeom>
          <a:solidFill>
            <a:srgbClr val="899064"/>
          </a:solidFill>
          <a:ln>
            <a:solidFill>
              <a:srgbClr val="8990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990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29FE6-3C88-4743-829B-9162B9014223}"/>
              </a:ext>
            </a:extLst>
          </p:cNvPr>
          <p:cNvSpPr txBox="1"/>
          <p:nvPr/>
        </p:nvSpPr>
        <p:spPr>
          <a:xfrm>
            <a:off x="1579206" y="267913"/>
            <a:ext cx="1219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rgbClr val="899064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5C65C-5B3F-40DA-95B6-351A9DB7CCAC}"/>
              </a:ext>
            </a:extLst>
          </p:cNvPr>
          <p:cNvSpPr txBox="1"/>
          <p:nvPr/>
        </p:nvSpPr>
        <p:spPr>
          <a:xfrm>
            <a:off x="4572000" y="234995"/>
            <a:ext cx="13716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rgbClr val="E6D7C4"/>
                </a:solidFill>
              </a:rPr>
              <a:t>Авторитетный стиль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C81BF-75DE-4F72-A37F-3A5F7DC784A7}"/>
              </a:ext>
            </a:extLst>
          </p:cNvPr>
          <p:cNvSpPr txBox="1"/>
          <p:nvPr/>
        </p:nvSpPr>
        <p:spPr>
          <a:xfrm>
            <a:off x="304800" y="2805147"/>
            <a:ext cx="17754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	</a:t>
            </a:r>
            <a:r>
              <a:rPr lang="ru-RU" sz="3200" dirty="0">
                <a:solidFill>
                  <a:srgbClr val="5A3825"/>
                </a:solidFill>
              </a:rPr>
              <a:t>Высокий уровень контроля, высокий уровень теплоты и поддержки. Родители устанавливают четкие правила и границы, но объясняют их причины, учитывают мнение ребенка, поощряют самостоятельность и независимость. Используют убеждение и объяснение вместо наказаний.</a:t>
            </a:r>
          </a:p>
          <a:p>
            <a:endParaRPr lang="ru-RU" sz="3200" dirty="0">
              <a:solidFill>
                <a:srgbClr val="5A3825"/>
              </a:solidFill>
            </a:endParaRPr>
          </a:p>
          <a:p>
            <a:r>
              <a:rPr lang="ru-RU" sz="3200" u="sng" dirty="0">
                <a:solidFill>
                  <a:srgbClr val="5A3825"/>
                </a:solidFill>
              </a:rPr>
              <a:t>Влияние на конфликты: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5A382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5A3825"/>
                </a:solidFill>
              </a:rPr>
              <a:t>Ребенок умеет выражать свои эмоции и чувства, отстаивать свою точку зрения, но при этом уважает мнение других.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5A3825"/>
                </a:solidFill>
              </a:rPr>
              <a:t>Конфликты с родителями разрешаются путем обсуждения и поиска компромиссов.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5A3825"/>
                </a:solidFill>
              </a:rPr>
              <a:t>Высокая самооценка и уверенность в себе помогают конструктивно разрешать конфликты со сверстниками.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5A3825"/>
                </a:solidFill>
              </a:rPr>
              <a:t>Ребенок учится принимать ответственность за свои поступки.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5A3825"/>
                </a:solidFill>
              </a:rPr>
              <a:t>Этот стиль воспитания способствует развитию навыков сотрудничества и компромисса.</a:t>
            </a:r>
          </a:p>
        </p:txBody>
      </p:sp>
    </p:spTree>
    <p:extLst>
      <p:ext uri="{BB962C8B-B14F-4D97-AF65-F5344CB8AC3E}">
        <p14:creationId xmlns:p14="http://schemas.microsoft.com/office/powerpoint/2010/main" val="1354658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4771A-8EAA-41DB-909C-667A9E64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B0B9A-EC1A-4495-8C7D-633248FC4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27803B-64A7-41A8-935B-FA2C8C71E3F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5A3825"/>
          </a:solidFill>
          <a:ln>
            <a:solidFill>
              <a:srgbClr val="5A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DA08C2-0440-47B7-B37B-EDA1A39C55A8}"/>
              </a:ext>
            </a:extLst>
          </p:cNvPr>
          <p:cNvSpPr/>
          <p:nvPr/>
        </p:nvSpPr>
        <p:spPr>
          <a:xfrm>
            <a:off x="0" y="-19050"/>
            <a:ext cx="4377612" cy="2474074"/>
          </a:xfrm>
          <a:prstGeom prst="rect">
            <a:avLst/>
          </a:prstGeom>
          <a:solidFill>
            <a:srgbClr val="899064"/>
          </a:solidFill>
          <a:ln>
            <a:solidFill>
              <a:srgbClr val="8990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500" dirty="0">
              <a:solidFill>
                <a:srgbClr val="899064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FB132E-59CB-4758-B1DE-95854750A4BE}"/>
              </a:ext>
            </a:extLst>
          </p:cNvPr>
          <p:cNvSpPr/>
          <p:nvPr/>
        </p:nvSpPr>
        <p:spPr>
          <a:xfrm>
            <a:off x="4377612" y="-1"/>
            <a:ext cx="13910388" cy="2478157"/>
          </a:xfrm>
          <a:prstGeom prst="rect">
            <a:avLst/>
          </a:prstGeom>
          <a:solidFill>
            <a:srgbClr val="E6D7C4"/>
          </a:solidFill>
          <a:ln>
            <a:solidFill>
              <a:srgbClr val="E6D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990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4770A-316D-4D18-84A7-786D749FA4BA}"/>
              </a:ext>
            </a:extLst>
          </p:cNvPr>
          <p:cNvSpPr txBox="1"/>
          <p:nvPr/>
        </p:nvSpPr>
        <p:spPr>
          <a:xfrm>
            <a:off x="1538909" y="286963"/>
            <a:ext cx="12931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rgbClr val="E6D7C4"/>
                </a:solidFill>
              </a:rPr>
              <a:t>3</a:t>
            </a:r>
            <a:endParaRPr lang="ru-RU" dirty="0">
              <a:solidFill>
                <a:srgbClr val="E6D7C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A9E13-30D0-42B5-82D8-5C85FA9BD062}"/>
              </a:ext>
            </a:extLst>
          </p:cNvPr>
          <p:cNvSpPr txBox="1"/>
          <p:nvPr/>
        </p:nvSpPr>
        <p:spPr>
          <a:xfrm>
            <a:off x="4756955" y="274638"/>
            <a:ext cx="13182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>
                <a:solidFill>
                  <a:srgbClr val="5A3825"/>
                </a:solidFill>
              </a:rPr>
              <a:t>Либеральный стиль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04973-E1CA-4023-A149-714DF287CD4D}"/>
              </a:ext>
            </a:extLst>
          </p:cNvPr>
          <p:cNvSpPr txBox="1"/>
          <p:nvPr/>
        </p:nvSpPr>
        <p:spPr>
          <a:xfrm>
            <a:off x="457200" y="2822114"/>
            <a:ext cx="17602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899064"/>
                </a:solidFill>
              </a:rPr>
              <a:t>	Низкий уровень контроля, высокий уровень теплоты и поддержки. Родители не устанавливают четких правил и границ, позволяют ребенку делать все, что он хочет, избегают конфронтации, принимают любые его действия.</a:t>
            </a:r>
          </a:p>
          <a:p>
            <a:endParaRPr lang="ru-RU" sz="3200" dirty="0">
              <a:solidFill>
                <a:srgbClr val="899064"/>
              </a:solidFill>
            </a:endParaRPr>
          </a:p>
          <a:p>
            <a:r>
              <a:rPr lang="ru-RU" sz="3200" dirty="0">
                <a:solidFill>
                  <a:srgbClr val="899064"/>
                </a:solidFill>
              </a:rPr>
              <a:t>  </a:t>
            </a:r>
            <a:r>
              <a:rPr lang="ru-RU" sz="3200" u="sng" dirty="0">
                <a:solidFill>
                  <a:srgbClr val="899064"/>
                </a:solidFill>
              </a:rPr>
              <a:t>Влияние на конфликты:</a:t>
            </a:r>
          </a:p>
          <a:p>
            <a:endParaRPr lang="ru-RU" sz="3200" dirty="0">
              <a:solidFill>
                <a:srgbClr val="899064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899064"/>
                </a:solidFill>
              </a:rPr>
              <a:t>Ребенок не умеет соблюдать правила и границы, не уважает чужое мнение.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899064"/>
                </a:solidFill>
              </a:rPr>
              <a:t>Конфликты с родителями возникают редко, но ребенок не учится их конструктивно разрешать.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899064"/>
                </a:solidFill>
              </a:rPr>
              <a:t>Импульсивность и отсутствие самоконтроля затрудняют построение здоровых отношений со сверстниками.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899064"/>
                </a:solidFill>
              </a:rPr>
              <a:t>Может проявляться эгоцентризм и неспособность к сопереживанию.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899064"/>
                </a:solidFill>
              </a:rPr>
              <a:t>Ребенок может испытывать трудности в адаптации к социальным нормам и правилам.</a:t>
            </a:r>
          </a:p>
        </p:txBody>
      </p:sp>
    </p:spTree>
    <p:extLst>
      <p:ext uri="{BB962C8B-B14F-4D97-AF65-F5344CB8AC3E}">
        <p14:creationId xmlns:p14="http://schemas.microsoft.com/office/powerpoint/2010/main" val="3379866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B3FCE-322A-44D1-8776-F32C2E6F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931ACF-4414-48F1-99EC-51FEEAEBE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8C9757-EC8A-43E9-85C8-89CD9CEB1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9288110" cy="103251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474F78-940C-48B5-A15F-EC3684CBCDD4}"/>
              </a:ext>
            </a:extLst>
          </p:cNvPr>
          <p:cNvSpPr/>
          <p:nvPr/>
        </p:nvSpPr>
        <p:spPr>
          <a:xfrm>
            <a:off x="0" y="-38100"/>
            <a:ext cx="4377612" cy="2474074"/>
          </a:xfrm>
          <a:prstGeom prst="rect">
            <a:avLst/>
          </a:prstGeom>
          <a:solidFill>
            <a:srgbClr val="E6D7C4"/>
          </a:solidFill>
          <a:ln>
            <a:solidFill>
              <a:srgbClr val="E6D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0" dirty="0">
                <a:solidFill>
                  <a:srgbClr val="5A3825"/>
                </a:solidFill>
              </a:rPr>
              <a:t>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EFBB25-9589-4555-A6B2-13D82136DF3C}"/>
              </a:ext>
            </a:extLst>
          </p:cNvPr>
          <p:cNvSpPr/>
          <p:nvPr/>
        </p:nvSpPr>
        <p:spPr>
          <a:xfrm>
            <a:off x="4377612" y="-19050"/>
            <a:ext cx="14977188" cy="2435974"/>
          </a:xfrm>
          <a:prstGeom prst="rect">
            <a:avLst/>
          </a:prstGeom>
          <a:solidFill>
            <a:srgbClr val="5A3825"/>
          </a:solidFill>
          <a:ln>
            <a:solidFill>
              <a:srgbClr val="5A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6A290-3809-4115-8018-638DFC18D73D}"/>
              </a:ext>
            </a:extLst>
          </p:cNvPr>
          <p:cNvSpPr txBox="1"/>
          <p:nvPr/>
        </p:nvSpPr>
        <p:spPr>
          <a:xfrm>
            <a:off x="4601817" y="414107"/>
            <a:ext cx="13799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899064"/>
                </a:solidFill>
              </a:rPr>
              <a:t>Индифферентный стиль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1E3C6-96DF-4B88-B00F-810875AE428B}"/>
              </a:ext>
            </a:extLst>
          </p:cNvPr>
          <p:cNvSpPr txBox="1"/>
          <p:nvPr/>
        </p:nvSpPr>
        <p:spPr>
          <a:xfrm>
            <a:off x="457200" y="2748712"/>
            <a:ext cx="17373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E6D7C4"/>
                </a:solidFill>
              </a:rPr>
              <a:t>	Низкий уровень контроля, низкий уровень теплоты и поддержки. Родители не интересуются жизнью ребенка, не уделяют ему внимания, не устанавливают правил и границ. Часто бывают заняты своими проблемами и не вовлечены в воспитание.</a:t>
            </a:r>
          </a:p>
          <a:p>
            <a:endParaRPr lang="ru-RU" sz="3200" dirty="0">
              <a:solidFill>
                <a:srgbClr val="E6D7C4"/>
              </a:solidFill>
            </a:endParaRPr>
          </a:p>
          <a:p>
            <a:r>
              <a:rPr lang="ru-RU" sz="3200" u="sng" dirty="0">
                <a:solidFill>
                  <a:srgbClr val="E6D7C4"/>
                </a:solidFill>
              </a:rPr>
              <a:t>Влияние на конфликты:</a:t>
            </a:r>
          </a:p>
          <a:p>
            <a:endParaRPr lang="ru-RU" sz="3200" dirty="0">
              <a:solidFill>
                <a:srgbClr val="E6D7C4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E6D7C4"/>
                </a:solidFill>
              </a:rPr>
              <a:t>Ребенок чувствует себя одиноким и ненужным, испытывает трудности в выражении своих эмоций и чувств.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E6D7C4"/>
                </a:solidFill>
              </a:rPr>
              <a:t>Конфликты с родителями возникают редко, но ребенок не получает необходимой поддержки и помощи в их разрешении.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E6D7C4"/>
                </a:solidFill>
              </a:rPr>
              <a:t>Низкая самооценка и неуверенность в себе затрудняют построение здоровых отношений со сверстниками.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E6D7C4"/>
                </a:solidFill>
              </a:rPr>
              <a:t>Может проявляться агрессия, депрессия и другие поведенческие проблемы.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E6D7C4"/>
                </a:solidFill>
              </a:rPr>
              <a:t>Ребенок может испытывать трудности в адаптации к социальным нормам и правилам.</a:t>
            </a:r>
          </a:p>
        </p:txBody>
      </p:sp>
    </p:spTree>
    <p:extLst>
      <p:ext uri="{BB962C8B-B14F-4D97-AF65-F5344CB8AC3E}">
        <p14:creationId xmlns:p14="http://schemas.microsoft.com/office/powerpoint/2010/main" val="3123673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96139-1947-4E9D-B006-7C6E8EC2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A399D8-07A9-4C36-B44B-731047977A43}"/>
              </a:ext>
            </a:extLst>
          </p:cNvPr>
          <p:cNvSpPr/>
          <p:nvPr/>
        </p:nvSpPr>
        <p:spPr>
          <a:xfrm>
            <a:off x="0" y="12548"/>
            <a:ext cx="18288000" cy="10287000"/>
          </a:xfrm>
          <a:prstGeom prst="rect">
            <a:avLst/>
          </a:prstGeom>
          <a:solidFill>
            <a:srgbClr val="899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9C7016-1406-4331-BB92-9D8C553A7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17" y="0"/>
            <a:ext cx="12088517" cy="3848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608C9-C2C6-455D-97AC-FCC4199F642E}"/>
              </a:ext>
            </a:extLst>
          </p:cNvPr>
          <p:cNvSpPr txBox="1"/>
          <p:nvPr/>
        </p:nvSpPr>
        <p:spPr>
          <a:xfrm>
            <a:off x="282878" y="682664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5A38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Способы разрешения конфликтов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241A92-440E-41DD-841A-A160BFA65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878" y="0"/>
            <a:ext cx="7738002" cy="10893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36999F-5794-40F1-9206-6E42202D9279}"/>
              </a:ext>
            </a:extLst>
          </p:cNvPr>
          <p:cNvSpPr txBox="1"/>
          <p:nvPr/>
        </p:nvSpPr>
        <p:spPr>
          <a:xfrm>
            <a:off x="500517" y="5068957"/>
            <a:ext cx="98517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E6D7C4"/>
                </a:solidFill>
              </a:rPr>
              <a:t>Конфликты между ребенком и родителем – это неизбежная часть взросления. Важно не избегать их, а учиться конструктивно разрешать, чтобы сохранить здоровые отношения и научить ребенка полезным навыкам. </a:t>
            </a:r>
          </a:p>
        </p:txBody>
      </p:sp>
    </p:spTree>
    <p:extLst>
      <p:ext uri="{BB962C8B-B14F-4D97-AF65-F5344CB8AC3E}">
        <p14:creationId xmlns:p14="http://schemas.microsoft.com/office/powerpoint/2010/main" val="2371465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793</Words>
  <Application>Microsoft Office PowerPoint</Application>
  <PresentationFormat>Произвольный</PresentationFormat>
  <Paragraphs>85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Crimson Roman</vt:lpstr>
      <vt:lpstr>Arial</vt:lpstr>
      <vt:lpstr>Corbel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Кремовый Оранжевый Традиционный Сериф Цвета Здравоохранение Слайдовая Презентация</dc:title>
  <cp:lastModifiedBy>Айнур Гюлмамедова</cp:lastModifiedBy>
  <cp:revision>22</cp:revision>
  <dcterms:created xsi:type="dcterms:W3CDTF">2006-08-16T00:00:00Z</dcterms:created>
  <dcterms:modified xsi:type="dcterms:W3CDTF">2025-10-27T13:55:07Z</dcterms:modified>
  <dc:identifier>DAGz5C4kaaM</dc:identifier>
</cp:coreProperties>
</file>